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3.png" ContentType="image/png"/>
  <Override PartName="/ppt/media/image1.jpeg" ContentType="image/jpeg"/>
  <Override PartName="/ppt/media/hdphoto1.wdp" ContentType="image/vnd.ms-photo"/>
  <Override PartName="/ppt/media/image2.jpeg" ContentType="image/jpeg"/>
  <Override PartName="/ppt/media/image4.jpeg" ContentType="image/jpeg"/>
  <Override PartName="/ppt/media/image5.jpeg" ContentType="image/jpeg"/>
  <Override PartName="/ppt/media/image8.jpeg" ContentType="image/jpeg"/>
  <Override PartName="/ppt/media/image6.png" ContentType="image/png"/>
  <Override PartName="/ppt/media/image7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it-IT" sz="1800" spc="-1" strike="noStrike">
                <a:latin typeface="Arial"/>
              </a:rPr>
              <a:t>Fai clic per modificare il formato del testo del titolo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it-IT" sz="4400" spc="-1" strike="noStrike">
                <a:latin typeface="Arial"/>
              </a:rPr>
              <a:t>Fai clic per modificare il formato del testo del titolo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latin typeface="Arial"/>
              </a:rPr>
              <a:t>Fai clic per modificare il formato del testo della struttura</a:t>
            </a:r>
            <a:endParaRPr b="0" lang="it-IT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latin typeface="Arial"/>
              </a:rPr>
              <a:t>Secondo livello struttura</a:t>
            </a:r>
            <a:endParaRPr b="0" lang="it-IT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latin typeface="Arial"/>
              </a:rPr>
              <a:t>Terzo livello struttura</a:t>
            </a:r>
            <a:endParaRPr b="0" lang="it-IT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latin typeface="Arial"/>
              </a:rPr>
              <a:t>Quarto livello struttura</a:t>
            </a:r>
            <a:endParaRPr b="0" lang="it-IT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Quinto livello struttura</a:t>
            </a:r>
            <a:endParaRPr b="0" lang="it-IT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Sesto livello struttura</a:t>
            </a:r>
            <a:endParaRPr b="0" lang="it-IT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Arial"/>
              </a:rPr>
              <a:t>Settimo livello struttura</a:t>
            </a:r>
            <a:endParaRPr b="0" lang="it-IT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microsoft.com/office/2007/relationships/hdphoto" Target="../media/hdphoto1.wdp"/><Relationship Id="rId3" Type="http://schemas.openxmlformats.org/officeDocument/2006/relationships/image" Target="../media/image7.jpe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70020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0" y="0"/>
            <a:ext cx="9143280" cy="691920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ffffff"/>
                </a:solidFill>
                <a:latin typeface="Aharoni"/>
              </a:rPr>
              <a:t>AwArt Mali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3903840" y="1556640"/>
            <a:ext cx="4800960" cy="2101320"/>
          </a:xfrm>
          <a:prstGeom prst="rect">
            <a:avLst/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AwArt Mali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è un progetto coordinato da </a:t>
            </a:r>
            <a:r>
              <a:rPr b="1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Tamat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 e finanziato dalla DG Migration and Home affairs  della  Commissione Europea tramite il fondo </a:t>
            </a:r>
            <a:r>
              <a:rPr b="1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AMIF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(Asylum, Migration and Integration Fund)</a:t>
            </a:r>
            <a:endParaRPr b="0" lang="it-IT" sz="2000" spc="-1" strike="noStrike">
              <a:latin typeface="Arial"/>
            </a:endParaRPr>
          </a:p>
        </p:txBody>
      </p:sp>
      <p:pic>
        <p:nvPicPr>
          <p:cNvPr id="79" name="Immagine 5" descr=""/>
          <p:cNvPicPr/>
          <p:nvPr/>
        </p:nvPicPr>
        <p:blipFill>
          <a:blip r:embed="rId1"/>
          <a:srcRect l="33054" t="70467" r="32350" b="1468"/>
          <a:stretch/>
        </p:blipFill>
        <p:spPr>
          <a:xfrm>
            <a:off x="7327080" y="-19440"/>
            <a:ext cx="1852560" cy="817560"/>
          </a:xfrm>
          <a:prstGeom prst="rect">
            <a:avLst/>
          </a:prstGeom>
          <a:ln>
            <a:noFill/>
          </a:ln>
        </p:spPr>
      </p:pic>
      <p:sp>
        <p:nvSpPr>
          <p:cNvPr id="80" name="CustomShape 3"/>
          <p:cNvSpPr/>
          <p:nvPr/>
        </p:nvSpPr>
        <p:spPr>
          <a:xfrm>
            <a:off x="3914280" y="4737240"/>
            <a:ext cx="4684680" cy="57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2000" spc="-1" strike="noStrike">
                <a:solidFill>
                  <a:srgbClr val="000000"/>
                </a:solidFill>
                <a:latin typeface="Aharoni"/>
                <a:ea typeface="DejaVu Sans"/>
              </a:rPr>
              <a:t>Call for proposal AMIF-2017- AG INFO: </a:t>
            </a:r>
            <a:br/>
            <a:r>
              <a:rPr b="1" lang="it-IT" sz="2000" spc="-1" strike="noStrike">
                <a:solidFill>
                  <a:srgbClr val="000000"/>
                </a:solidFill>
                <a:latin typeface="Aharoni"/>
                <a:ea typeface="DejaVu Sans"/>
              </a:rPr>
              <a:t>Awarness raising and information campaigns on the risks </a:t>
            </a:r>
            <a:br/>
            <a:r>
              <a:rPr b="1" lang="it-IT" sz="2000" spc="-1" strike="noStrike">
                <a:solidFill>
                  <a:srgbClr val="000000"/>
                </a:solidFill>
                <a:latin typeface="Aharoni"/>
                <a:ea typeface="DejaVu Sans"/>
              </a:rPr>
              <a:t>of irregular migration in selected third countries</a:t>
            </a:r>
            <a:endParaRPr b="0" lang="it-IT" sz="2000" spc="-1" strike="noStrike">
              <a:latin typeface="Arial"/>
            </a:endParaRPr>
          </a:p>
        </p:txBody>
      </p:sp>
      <p:pic>
        <p:nvPicPr>
          <p:cNvPr id="81" name="Picture 1" descr=""/>
          <p:cNvPicPr/>
          <p:nvPr/>
        </p:nvPicPr>
        <p:blipFill>
          <a:blip r:embed="rId2"/>
          <a:srcRect l="33374" t="3352" r="33250" b="43"/>
          <a:stretch/>
        </p:blipFill>
        <p:spPr>
          <a:xfrm>
            <a:off x="438120" y="1358280"/>
            <a:ext cx="3473280" cy="5042520"/>
          </a:xfrm>
          <a:prstGeom prst="rect">
            <a:avLst/>
          </a:prstGeom>
          <a:ln w="9360">
            <a:solidFill>
              <a:schemeClr val="tx1"/>
            </a:solidFill>
            <a:miter/>
          </a:ln>
          <a:effectLst>
            <a:reflection algn="bl" blurRad="12700" dir="5400000" dist="5000" endPos="30000" rotWithShape="0" stA="30000" sy="-100000"/>
          </a:effectLst>
          <a:scene3d>
            <a:camera prst="perspectiveContrastingLeftFacing">
              <a:rot lat="300000" lon="19800000" rev="0"/>
            </a:camera>
            <a:lightRig dir="t" rig="threePt">
              <a:rot lat="0" lon="0" rev="2700000"/>
            </a:lightRig>
          </a:scene3d>
          <a:sp3d>
            <a:bevelT w="63500" h="50800"/>
          </a:sp3d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1052640"/>
            <a:ext cx="9143280" cy="719280"/>
          </a:xfrm>
          <a:prstGeom prst="rect">
            <a:avLst/>
          </a:prstGeom>
          <a:solidFill>
            <a:srgbClr val="ccc1da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latin typeface="Calibri"/>
              </a:rPr>
              <a:t>solo 9 progetti approvati</a:t>
            </a:r>
            <a:br/>
            <a:r>
              <a:rPr b="1" lang="it-IT" sz="2400" spc="-1" strike="noStrike">
                <a:solidFill>
                  <a:srgbClr val="000000"/>
                </a:solidFill>
                <a:latin typeface="Calibri"/>
              </a:rPr>
              <a:t>AwArt Mali l’unico per il Mali</a:t>
            </a:r>
            <a:endParaRPr b="0" lang="it-IT" sz="2400" spc="-1" strike="noStrike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0"/>
            <a:ext cx="9143280" cy="691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ffffff"/>
                </a:solidFill>
                <a:latin typeface="Aharoni"/>
                <a:ea typeface="DejaVu Sans"/>
              </a:rPr>
              <a:t>AwArt Mali</a:t>
            </a:r>
            <a:endParaRPr b="0" lang="it-IT" sz="4400" spc="-1" strike="noStrike">
              <a:latin typeface="Arial"/>
            </a:endParaRPr>
          </a:p>
        </p:txBody>
      </p:sp>
      <p:pic>
        <p:nvPicPr>
          <p:cNvPr id="84" name="Immagine 9" descr=""/>
          <p:cNvPicPr/>
          <p:nvPr/>
        </p:nvPicPr>
        <p:blipFill>
          <a:blip r:embed="rId1"/>
          <a:stretch/>
        </p:blipFill>
        <p:spPr>
          <a:xfrm>
            <a:off x="1972080" y="1815120"/>
            <a:ext cx="7207920" cy="480744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-303480" y="6408000"/>
            <a:ext cx="4550040" cy="4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it-IT" sz="1100" spc="-1" strike="noStrike">
                <a:solidFill>
                  <a:srgbClr val="000000"/>
                </a:solidFill>
                <a:latin typeface="Calibri"/>
                <a:ea typeface="DejaVu Sans"/>
              </a:rPr>
              <a:t>Carta di Laura Canali</a:t>
            </a:r>
            <a:br/>
            <a:r>
              <a:rPr b="0" lang="it-IT" sz="1100" spc="-1" strike="noStrike">
                <a:solidFill>
                  <a:srgbClr val="000000"/>
                </a:solidFill>
                <a:latin typeface="Calibri"/>
                <a:ea typeface="DejaVu Sans"/>
              </a:rPr>
              <a:t>http://www.limesonline.com/il-mali-al-centro-dei-traffici/76581</a:t>
            </a:r>
            <a:endParaRPr b="0" lang="it-IT" sz="1100" spc="-1" strike="noStrike">
              <a:latin typeface="Arial"/>
            </a:endParaRPr>
          </a:p>
        </p:txBody>
      </p:sp>
      <p:pic>
        <p:nvPicPr>
          <p:cNvPr id="86" name="Immagine 6" descr=""/>
          <p:cNvPicPr/>
          <p:nvPr/>
        </p:nvPicPr>
        <p:blipFill>
          <a:blip r:embed="rId2"/>
          <a:srcRect l="33054" t="70467" r="32350" b="1468"/>
          <a:stretch/>
        </p:blipFill>
        <p:spPr>
          <a:xfrm>
            <a:off x="7327080" y="-19440"/>
            <a:ext cx="1852560" cy="817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magine 7" descr="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3528" t="0" r="27462" b="0"/>
          <a:stretch/>
        </p:blipFill>
        <p:spPr>
          <a:xfrm>
            <a:off x="0" y="722880"/>
            <a:ext cx="9160920" cy="614556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0" y="0"/>
            <a:ext cx="9143280" cy="691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ffffff"/>
                </a:solidFill>
                <a:latin typeface="Aharoni"/>
                <a:ea typeface="DejaVu Sans"/>
              </a:rPr>
              <a:t>AwArt Mali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323640" y="1432080"/>
            <a:ext cx="4391640" cy="5576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Problematiche dell’immigrazione  illegale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Possibilità  offerte dall’immigrazione legale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Opportunità di sviluppo </a:t>
            </a:r>
            <a:br/>
            <a:r>
              <a:rPr b="1" lang="it-IT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nel proprio paese</a:t>
            </a: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400" spc="-1" strike="noStrike">
              <a:latin typeface="Arial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233640" y="5085360"/>
            <a:ext cx="4571280" cy="2009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Contribuire al cambiamento delle percezioni e dei comportamenti dei cittadini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maliani che vedono l’immigrazione irregolare verso l'UE come unica soluzione ai loro problemi economici e sociali.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91" name="Immagine 9" descr=""/>
          <p:cNvPicPr/>
          <p:nvPr/>
        </p:nvPicPr>
        <p:blipFill>
          <a:blip r:embed="rId3"/>
          <a:srcRect l="33054" t="70467" r="32350" b="1468"/>
          <a:stretch/>
        </p:blipFill>
        <p:spPr>
          <a:xfrm>
            <a:off x="7327080" y="-19440"/>
            <a:ext cx="1852560" cy="817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magine 8" descr=""/>
          <p:cNvPicPr/>
          <p:nvPr/>
        </p:nvPicPr>
        <p:blipFill>
          <a:blip r:embed="rId1">
            <a:lum bright="70000" contrast="-70000"/>
          </a:blip>
          <a:stretch/>
        </p:blipFill>
        <p:spPr>
          <a:xfrm>
            <a:off x="0" y="867960"/>
            <a:ext cx="9143280" cy="5987520"/>
          </a:xfrm>
          <a:prstGeom prst="rect">
            <a:avLst/>
          </a:prstGeom>
          <a:ln>
            <a:noFill/>
          </a:ln>
        </p:spPr>
      </p:pic>
      <p:sp>
        <p:nvSpPr>
          <p:cNvPr id="93" name="CustomShape 1"/>
          <p:cNvSpPr/>
          <p:nvPr/>
        </p:nvSpPr>
        <p:spPr>
          <a:xfrm>
            <a:off x="0" y="0"/>
            <a:ext cx="9143280" cy="691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ffffff"/>
                </a:solidFill>
                <a:latin typeface="Aharoni"/>
                <a:ea typeface="DejaVu Sans"/>
              </a:rPr>
              <a:t>AwArt Mali</a:t>
            </a:r>
            <a:endParaRPr b="0" lang="it-IT" sz="4400" spc="-1" strike="noStrike">
              <a:latin typeface="Arial"/>
            </a:endParaRPr>
          </a:p>
        </p:txBody>
      </p:sp>
      <p:pic>
        <p:nvPicPr>
          <p:cNvPr id="94" name="Immagine 3" descr=""/>
          <p:cNvPicPr/>
          <p:nvPr/>
        </p:nvPicPr>
        <p:blipFill>
          <a:blip r:embed="rId2"/>
          <a:srcRect l="33054" t="70467" r="32350" b="1468"/>
          <a:stretch/>
        </p:blipFill>
        <p:spPr>
          <a:xfrm>
            <a:off x="6895800" y="-19440"/>
            <a:ext cx="2265480" cy="999720"/>
          </a:xfrm>
          <a:prstGeom prst="rect">
            <a:avLst/>
          </a:prstGeom>
          <a:ln>
            <a:noFill/>
          </a:ln>
        </p:spPr>
      </p:pic>
      <p:sp>
        <p:nvSpPr>
          <p:cNvPr id="95" name="CustomShape 2"/>
          <p:cNvSpPr/>
          <p:nvPr/>
        </p:nvSpPr>
        <p:spPr>
          <a:xfrm>
            <a:off x="308520" y="1484640"/>
            <a:ext cx="8208360" cy="557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Rendere </a:t>
            </a: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 maliani consapevoli e informati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dei rischi della migrazione irregolare e delle alternative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legali alla migrazione e delle opportunità economiche in Mali,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Rafforzare il messaggio </a:t>
            </a: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contro la migrazione irregolare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e </a:t>
            </a: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sostenere la fiducia del popolo maliano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in un futuro migliore nel proprio paese 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Attivare processi partecipativi e di dialogo tra la diaspora maliana e altri stakeholder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(famiglie,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leader religiosi o comunitari, insegnanti, diaspore, migranti di ritorno, contatti sociali, fornitori di servizi che facilitano la migrazione, autorità locali e nazionali, ONG, agenzie internazionali,…)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Creare un network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che coinvolga i principali stakeholder per sostenere l'identificazione 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l'implementazione di alternative economiche in Mali 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Dare voce alle diaspore maliane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per trasmettere il messaggio sulla difficoltà e sui rischi della migrazione illegale.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-159480" y="867960"/>
            <a:ext cx="4435560" cy="4557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Gli obiettivi del progetto</a:t>
            </a:r>
            <a:endParaRPr b="0" lang="it-IT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magine 13" descr=""/>
          <p:cNvPicPr/>
          <p:nvPr/>
        </p:nvPicPr>
        <p:blipFill>
          <a:blip r:embed="rId1"/>
          <a:stretch/>
        </p:blipFill>
        <p:spPr>
          <a:xfrm>
            <a:off x="0" y="2054160"/>
            <a:ext cx="9143280" cy="4803120"/>
          </a:xfrm>
          <a:prstGeom prst="rect">
            <a:avLst/>
          </a:prstGeom>
          <a:ln>
            <a:noFill/>
          </a:ln>
        </p:spPr>
      </p:pic>
      <p:sp>
        <p:nvSpPr>
          <p:cNvPr id="98" name="CustomShape 1"/>
          <p:cNvSpPr/>
          <p:nvPr/>
        </p:nvSpPr>
        <p:spPr>
          <a:xfrm>
            <a:off x="0" y="0"/>
            <a:ext cx="9143280" cy="691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ffffff"/>
                </a:solidFill>
                <a:latin typeface="Aharoni"/>
                <a:ea typeface="DejaVu Sans"/>
              </a:rPr>
              <a:t>AwArt Mali</a:t>
            </a:r>
            <a:endParaRPr b="0" lang="it-IT" sz="4400" spc="-1" strike="noStrike">
              <a:latin typeface="Arial"/>
            </a:endParaRPr>
          </a:p>
        </p:txBody>
      </p:sp>
      <p:pic>
        <p:nvPicPr>
          <p:cNvPr id="99" name="Immagine 3" descr=""/>
          <p:cNvPicPr/>
          <p:nvPr/>
        </p:nvPicPr>
        <p:blipFill>
          <a:blip r:embed="rId2"/>
          <a:srcRect l="33054" t="70467" r="32350" b="1468"/>
          <a:stretch/>
        </p:blipFill>
        <p:spPr>
          <a:xfrm>
            <a:off x="6895800" y="-19440"/>
            <a:ext cx="2265480" cy="999720"/>
          </a:xfrm>
          <a:prstGeom prst="rect">
            <a:avLst/>
          </a:prstGeom>
          <a:ln>
            <a:noFill/>
          </a:ln>
        </p:spPr>
      </p:pic>
      <p:sp>
        <p:nvSpPr>
          <p:cNvPr id="100" name="CustomShape 2"/>
          <p:cNvSpPr/>
          <p:nvPr/>
        </p:nvSpPr>
        <p:spPr>
          <a:xfrm>
            <a:off x="0" y="1148400"/>
            <a:ext cx="9143280" cy="11872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latin typeface="Aharoni"/>
                <a:ea typeface="DejaVu Sans"/>
              </a:rPr>
              <a:t>UNA STRATEGIA DI COMUNICAZIONE </a:t>
            </a:r>
            <a:br/>
            <a:r>
              <a:rPr b="1" lang="it-IT" sz="2400" spc="-1" strike="noStrike">
                <a:solidFill>
                  <a:srgbClr val="000000"/>
                </a:solidFill>
                <a:latin typeface="Aharoni"/>
                <a:ea typeface="DejaVu Sans"/>
              </a:rPr>
              <a:t>SVILUPPATA ATTRAVERSO UNA CAMPAGNA </a:t>
            </a:r>
            <a:br/>
            <a:r>
              <a:rPr b="1" lang="it-IT" sz="2400" spc="-1" strike="noStrike">
                <a:solidFill>
                  <a:srgbClr val="000000"/>
                </a:solidFill>
                <a:latin typeface="Aharoni"/>
                <a:ea typeface="DejaVu Sans"/>
              </a:rPr>
              <a:t>DI COMUNICAZIONE E INFORMAZIONE </a:t>
            </a:r>
            <a:endParaRPr b="0" lang="it-IT" sz="2400" spc="-1" strike="noStrike">
              <a:latin typeface="Arial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4212000" y="2577600"/>
            <a:ext cx="4610160" cy="91296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Strumenti tecnologici </a:t>
            </a:r>
            <a:endParaRPr b="0" lang="it-IT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(facebook page, blog, </a:t>
            </a:r>
            <a:endParaRPr b="0" lang="it-IT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website, sviluppo di una app, ecc.)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02" name="CustomShape 4"/>
          <p:cNvSpPr/>
          <p:nvPr/>
        </p:nvSpPr>
        <p:spPr>
          <a:xfrm>
            <a:off x="539640" y="4725000"/>
            <a:ext cx="2626200" cy="25581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Video – documentario</a:t>
            </a:r>
            <a:endParaRPr b="0" lang="it-IT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narrazione delle esperienze migratorie attraverso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le voci dei protagonisti.</a:t>
            </a:r>
            <a:br/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Italia, Spagna, Mali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03" name="CustomShape 5"/>
          <p:cNvSpPr/>
          <p:nvPr/>
        </p:nvSpPr>
        <p:spPr>
          <a:xfrm>
            <a:off x="361080" y="2565000"/>
            <a:ext cx="2213280" cy="1735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Media tradizionali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(brochure, newsletter, spot radiofonici poster, ecc.) 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04" name="CustomShape 6"/>
          <p:cNvSpPr/>
          <p:nvPr/>
        </p:nvSpPr>
        <p:spPr>
          <a:xfrm>
            <a:off x="6306120" y="4653000"/>
            <a:ext cx="2626200" cy="22838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Uno spettacolo teatrale itinerante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Una compagnia itinerante di africani per informare </a:t>
            </a:r>
            <a:br/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e far discutere  le comunità locali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05" name="CustomShape 7"/>
          <p:cNvSpPr/>
          <p:nvPr/>
        </p:nvSpPr>
        <p:spPr>
          <a:xfrm>
            <a:off x="0" y="4149000"/>
            <a:ext cx="9160920" cy="3643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ffffff"/>
                </a:solidFill>
                <a:latin typeface="Aharoni"/>
                <a:ea typeface="DejaVu Sans"/>
              </a:rPr>
              <a:t>La cultura come mezzo per informare, formare e capire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106" name="CustomShape 8"/>
          <p:cNvSpPr/>
          <p:nvPr/>
        </p:nvSpPr>
        <p:spPr>
          <a:xfrm>
            <a:off x="3564000" y="4518360"/>
            <a:ext cx="2231640" cy="2006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magine 11" descr=""/>
          <p:cNvPicPr/>
          <p:nvPr/>
        </p:nvPicPr>
        <p:blipFill>
          <a:blip r:embed="rId1">
            <a:lum bright="70000" contrast="-70000"/>
          </a:blip>
          <a:stretch/>
        </p:blipFill>
        <p:spPr>
          <a:xfrm>
            <a:off x="0" y="867960"/>
            <a:ext cx="9143280" cy="5987520"/>
          </a:xfrm>
          <a:prstGeom prst="rect">
            <a:avLst/>
          </a:prstGeom>
          <a:ln>
            <a:noFill/>
          </a:ln>
        </p:spPr>
      </p:pic>
      <p:sp>
        <p:nvSpPr>
          <p:cNvPr id="108" name="CustomShape 1"/>
          <p:cNvSpPr/>
          <p:nvPr/>
        </p:nvSpPr>
        <p:spPr>
          <a:xfrm>
            <a:off x="0" y="0"/>
            <a:ext cx="9143280" cy="691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ffffff"/>
                </a:solidFill>
                <a:latin typeface="Aharoni"/>
                <a:ea typeface="DejaVu Sans"/>
              </a:rPr>
              <a:t>AwArt Mali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323640" y="1484640"/>
            <a:ext cx="8193240" cy="5686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Ricerca preparatoria 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per identificare l’audience, le sue caratteristiche, motivazioni, bisogni/gap e accesso ai media 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Strategia di comunicazione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 per individuare gli strumenti e i diversi messaggi per raggiungere le differenti audience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Spettacolo teatrale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:  una Caravan  panafricana “Attraverso il Mali” con momenti di riflessioni e discussioni condivise con il gruppo target e gli stakeholder. 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Video-documentario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: come strumento di comunicazione e divulgazione del progetto e  conterrà anche interviste ed immagini girate con la diaspora maliana. 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Sviluppo di un APP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 con l'obiettivo di informare il gruppo target su opportunità di vita dignitosa e sviluppo socio-economico e informazioni per facilitare il "ritorno" in Mali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Sviluppo del blog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 per condividere le informazioni  in modo più approfondito e  piattaforma per le Diaspore 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Attività di comunicazione 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(radio, poster, etc.) non solo in francese, ma anche in Bamanan e Soninké</a:t>
            </a:r>
            <a:endParaRPr b="0" lang="it-IT" sz="1600" spc="-1" strike="noStrike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-227880" y="867960"/>
            <a:ext cx="4193640" cy="4557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Le attività del progetto</a:t>
            </a:r>
            <a:endParaRPr b="0" lang="it-IT" sz="2400" spc="-1" strike="noStrike">
              <a:latin typeface="Arial"/>
            </a:endParaRPr>
          </a:p>
        </p:txBody>
      </p:sp>
      <p:pic>
        <p:nvPicPr>
          <p:cNvPr id="111" name="Immagine 6" descr=""/>
          <p:cNvPicPr/>
          <p:nvPr/>
        </p:nvPicPr>
        <p:blipFill>
          <a:blip r:embed="rId2"/>
          <a:srcRect l="33054" t="70467" r="32350" b="1468"/>
          <a:stretch/>
        </p:blipFill>
        <p:spPr>
          <a:xfrm>
            <a:off x="7327080" y="-19440"/>
            <a:ext cx="1852560" cy="817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0" y="0"/>
            <a:ext cx="9143280" cy="691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lang="it-IT" sz="4400" spc="-1" strike="noStrike">
                <a:solidFill>
                  <a:srgbClr val="ffffff"/>
                </a:solidFill>
                <a:latin typeface="Aharoni"/>
                <a:ea typeface="DejaVu Sans"/>
              </a:rPr>
              <a:t>AwArt Mali</a:t>
            </a:r>
            <a:endParaRPr b="0" lang="it-IT" sz="4400" spc="-1" strike="noStrike">
              <a:latin typeface="Arial"/>
            </a:endParaRPr>
          </a:p>
        </p:txBody>
      </p:sp>
      <p:sp>
        <p:nvSpPr>
          <p:cNvPr id="113" name="CustomShape 2"/>
          <p:cNvSpPr/>
          <p:nvPr/>
        </p:nvSpPr>
        <p:spPr>
          <a:xfrm>
            <a:off x="323640" y="1325160"/>
            <a:ext cx="8136360" cy="5850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TAMAT: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coordinatore del progetto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Fondazione ISMU (IT):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coordinatore della ricerca preparatoria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Agenzia di Comunicazione Giusti Eventi (IT):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coordinatori dello sviluppo della strategia di comunicazione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Farneto Teatro (IT):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produzione dello spettacolo teatrale e del video-documentario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CARDET (CY): 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sviluppo della App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INSTRATEGIES (ES):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sviluppo delle attività in Spagna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CONGENIA (ES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): sviluppo delle attività in Spagna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Tutte le azioni in Mali saranno sviluppate insieme e con il supporto e il coordinamento operativi della ONG maliana </a:t>
            </a:r>
            <a:br/>
            <a:r>
              <a:rPr b="1" lang="it-IT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Le Tonus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</p:txBody>
      </p:sp>
      <p:pic>
        <p:nvPicPr>
          <p:cNvPr id="114" name="Immagine 4" descr=""/>
          <p:cNvPicPr/>
          <p:nvPr/>
        </p:nvPicPr>
        <p:blipFill>
          <a:blip r:embed="rId1"/>
          <a:srcRect l="33054" t="70467" r="32350" b="1468"/>
          <a:stretch/>
        </p:blipFill>
        <p:spPr>
          <a:xfrm>
            <a:off x="7327080" y="-19440"/>
            <a:ext cx="1852560" cy="817560"/>
          </a:xfrm>
          <a:prstGeom prst="rect">
            <a:avLst/>
          </a:prstGeom>
          <a:ln>
            <a:noFill/>
          </a:ln>
        </p:spPr>
      </p:pic>
      <p:sp>
        <p:nvSpPr>
          <p:cNvPr id="115" name="CustomShape 3"/>
          <p:cNvSpPr/>
          <p:nvPr/>
        </p:nvSpPr>
        <p:spPr>
          <a:xfrm>
            <a:off x="-153000" y="867960"/>
            <a:ext cx="3734640" cy="4557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I partner di progetto</a:t>
            </a:r>
            <a:endParaRPr b="0" lang="it-IT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Application>LibreOffice/6.1.1.2$Windows_X86_64 LibreOffice_project/5d19a1bfa650b796764388cd8b33a5af1f5baa1b</Application>
  <Words>540</Words>
  <Paragraphs>78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2018-10-11T22:10:11Z</dcterms:created>
  <dc:creator>Vito Simone Foresi (Tamat NGO)</dc:creator>
  <dc:description/>
  <dc:language>it-IT</dc:language>
  <cp:lastModifiedBy/>
  <dcterms:modified xsi:type="dcterms:W3CDTF">2019-02-04T05:26:42Z</dcterms:modified>
  <cp:revision>25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Presentazione su schermo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</Properties>
</file>